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sldIdLst>
    <p:sldId id="256" r:id="rId6"/>
    <p:sldId id="257" r:id="rId7"/>
    <p:sldId id="258" r:id="rId8"/>
    <p:sldId id="259" r:id="rId9"/>
    <p:sldId id="262" r:id="rId10"/>
    <p:sldId id="263" r:id="rId11"/>
    <p:sldId id="283" r:id="rId12"/>
    <p:sldId id="284" r:id="rId13"/>
    <p:sldId id="285" r:id="rId14"/>
    <p:sldId id="286"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10E906DC-729F-4230-B5D5-7B394CC246FD}">
          <p14:sldIdLst>
            <p14:sldId id="256"/>
            <p14:sldId id="257"/>
            <p14:sldId id="258"/>
            <p14:sldId id="259"/>
            <p14:sldId id="262"/>
            <p14:sldId id="263"/>
            <p14:sldId id="283"/>
            <p14:sldId id="284"/>
            <p14:sldId id="285"/>
            <p14:sldId id="28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rs.wiebach@365h-brs.de" initials="l" lastIdx="1" clrIdx="0">
    <p:extLst>
      <p:ext uri="{19B8F6BF-5375-455C-9EA6-DF929625EA0E}">
        <p15:presenceInfo xmlns:p15="http://schemas.microsoft.com/office/powerpoint/2012/main" userId="lars.wiebach@365h-brs.d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33" autoAdjust="0"/>
    <p:restoredTop sz="94660"/>
  </p:normalViewPr>
  <p:slideViewPr>
    <p:cSldViewPr snapToGrid="0">
      <p:cViewPr>
        <p:scale>
          <a:sx n="74" d="100"/>
          <a:sy n="74" d="100"/>
        </p:scale>
        <p:origin x="64" y="3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2.jpe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customXml" Target="../../customXml/item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28ECF3-0D1D-4666-8F08-CDF4DA70942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DD711638-5136-488F-A890-5634E87A2D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10B7AA90-CA22-456B-B16C-266050FBF441}"/>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1CAA9F75-409E-4716-99F0-3C89F0FDC2B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F7D7E71B-DDBB-4C1F-93D2-9CFE1B7074F2}"/>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508006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7BBB77-CEA4-4415-8221-4E3789477668}"/>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C75EF80C-DE10-4804-8399-091857B4E822}"/>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43B9562-3D63-43EB-A134-884734485D91}"/>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FDA873D9-666F-4646-B90B-03397B5287E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F201301-442C-456B-B3DC-25A3412AE35A}"/>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137642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B948D91E-E39D-49E4-A9A9-46DC3FFE214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BB089CFB-895E-453E-959B-B8FB9033E54E}"/>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E91F565-4627-4B2D-9695-315E27828632}"/>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96D90939-E1F0-4603-ABC9-B772D2D645D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483490F-FAEF-443F-9500-F2479D04FC5E}"/>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30580185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7865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rk">
    <p:spTree>
      <p:nvGrpSpPr>
        <p:cNvPr id="1" name=""/>
        <p:cNvGrpSpPr/>
        <p:nvPr/>
      </p:nvGrpSpPr>
      <p:grpSpPr>
        <a:xfrm>
          <a:off x="0" y="0"/>
          <a:ext cx="0" cy="0"/>
          <a:chOff x="0" y="0"/>
          <a:chExt cx="0" cy="0"/>
        </a:xfrm>
      </p:grpSpPr>
      <p:sp>
        <p:nvSpPr>
          <p:cNvPr id="3" name="Rectangle 18">
            <a:extLst>
              <a:ext uri="{FF2B5EF4-FFF2-40B4-BE49-F238E27FC236}">
                <a16:creationId xmlns:a16="http://schemas.microsoft.com/office/drawing/2014/main" id="{5688BF6E-3250-4205-9057-65821978E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fik 3" descr="Ein Bild, das Himmel, draußen, Gebäude, Text enthält.&#10;&#10;Automatisch generierte Beschreibung">
            <a:extLst>
              <a:ext uri="{FF2B5EF4-FFF2-40B4-BE49-F238E27FC236}">
                <a16:creationId xmlns:a16="http://schemas.microsoft.com/office/drawing/2014/main" id="{4BE77A9A-5A89-4233-829C-2BF841B92714}"/>
              </a:ext>
            </a:extLst>
          </p:cNvPr>
          <p:cNvPicPr>
            <a:picLocks noChangeAspect="1"/>
          </p:cNvPicPr>
          <p:nvPr userDrawn="1">
            <p:custDataLst>
              <p:custData r:id="rId1"/>
            </p:custDataLst>
          </p:nvPr>
        </p:nvPicPr>
        <p:blipFill rotWithShape="1">
          <a:blip r:embed="rId3">
            <a:alphaModFix amt="35000"/>
          </a:blip>
          <a:srcRect/>
          <a:stretch/>
        </p:blipFill>
        <p:spPr>
          <a:xfrm>
            <a:off x="0" y="0"/>
            <a:ext cx="12192000" cy="6857999"/>
          </a:xfrm>
          <a:prstGeom prst="rect">
            <a:avLst/>
          </a:prstGeom>
        </p:spPr>
      </p:pic>
    </p:spTree>
    <p:extLst>
      <p:ext uri="{BB962C8B-B14F-4D97-AF65-F5344CB8AC3E}">
        <p14:creationId xmlns:p14="http://schemas.microsoft.com/office/powerpoint/2010/main" val="1749146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1ACD47-4CEC-498D-A3A3-D555A2517857}"/>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35F13B8-C7FD-4F08-AF29-1CE57F9C0E6E}"/>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3016132-C4AA-4562-97D8-2CDD985A8E49}"/>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69317181-EBE6-47BE-B3C5-E6FF73FD799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4753B63-228B-4DD1-9077-E1E4FB384ED5}"/>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073520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DA0660-1B71-4422-A0A8-72641FE7CFCC}"/>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F94BFE73-0832-425A-87E4-3E31A862E0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E5CAA116-EF43-4AF3-AFFE-986F2F12A6AA}"/>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A2C2A344-C4C9-42B1-8789-B27CCA999809}"/>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1E5FCBF-892A-40FF-8C87-896717153B65}"/>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694289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571C30-E207-4C02-A6BA-6A8721100FA8}"/>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BF4355ED-9ECA-452D-A3B4-6323B1AB04B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F2C194CE-23D1-4911-BA48-99CDEBD3F0FE}"/>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F7C228E-3B63-4CF5-A591-74BEA560AA47}"/>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6" name="Fußzeilenplatzhalter 5">
            <a:extLst>
              <a:ext uri="{FF2B5EF4-FFF2-40B4-BE49-F238E27FC236}">
                <a16:creationId xmlns:a16="http://schemas.microsoft.com/office/drawing/2014/main" id="{8306973E-F321-40D1-A6E6-28ADD23B88F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2FD98325-3559-4D83-8C01-8C7A975273E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753801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DBCFB3-0505-437C-83FD-531F3FAF21AF}"/>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C7187B30-20A9-4F24-AC4C-9C12B53903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496FD4C9-2039-4D31-90DA-372E85DB1CEF}"/>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C8C58D6C-E6BE-454B-B700-C47C6D1299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F2107CD2-EA1E-4D5D-BEF7-CB99C10B926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9B5EFFC2-5716-4D8B-8479-AE8D9D24101C}"/>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8" name="Fußzeilenplatzhalter 7">
            <a:extLst>
              <a:ext uri="{FF2B5EF4-FFF2-40B4-BE49-F238E27FC236}">
                <a16:creationId xmlns:a16="http://schemas.microsoft.com/office/drawing/2014/main" id="{031F6BC9-C38C-4266-A43A-A107D6B27E91}"/>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B364A46-EFD3-416B-8E7F-77219C2EDF04}"/>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354445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716A7E-EAC9-48E3-8430-17C6D276682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443E54A9-26FF-4D6D-8517-42ACC295AE66}"/>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4" name="Fußzeilenplatzhalter 3">
            <a:extLst>
              <a:ext uri="{FF2B5EF4-FFF2-40B4-BE49-F238E27FC236}">
                <a16:creationId xmlns:a16="http://schemas.microsoft.com/office/drawing/2014/main" id="{6E2C86AB-8D97-4F11-BAF6-A1F44D75D3C0}"/>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384FD303-F05B-4330-8015-C0A6475A022D}"/>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358808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DA0F404-0B2C-4382-BF66-6C49D6ECAC5C}"/>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3" name="Fußzeilenplatzhalter 2">
            <a:extLst>
              <a:ext uri="{FF2B5EF4-FFF2-40B4-BE49-F238E27FC236}">
                <a16:creationId xmlns:a16="http://schemas.microsoft.com/office/drawing/2014/main" id="{2FD486B4-ECFC-41C9-8C2D-E01B9FC04548}"/>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BBA7B353-C363-45E9-9DA5-3FC2ECF4D9E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422932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E66A54-2200-4E1C-B0DB-E4F3EC05B0D2}"/>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351C14E3-E96A-4B95-B26F-843993D7DB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5DF1AC32-53E4-49EB-ADB8-A451E7CA59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EF699AFA-5CCE-4478-9330-A2992AB9D80D}"/>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6" name="Fußzeilenplatzhalter 5">
            <a:extLst>
              <a:ext uri="{FF2B5EF4-FFF2-40B4-BE49-F238E27FC236}">
                <a16:creationId xmlns:a16="http://schemas.microsoft.com/office/drawing/2014/main" id="{C3394FA9-9026-48AB-B9A9-5955EE8A3D6F}"/>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FEC70BB-1D04-49AF-8B33-F4E5C223E50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45621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4108F-BF98-40AF-8E9F-77D74937C01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0737093E-4541-46FD-8A91-15A0269996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0224B998-9C80-4B45-8188-E240909A1C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B38CCA8-6192-4394-BA21-76958A6902C5}"/>
              </a:ext>
            </a:extLst>
          </p:cNvPr>
          <p:cNvSpPr>
            <a:spLocks noGrp="1"/>
          </p:cNvSpPr>
          <p:nvPr>
            <p:ph type="dt" sz="half" idx="10"/>
          </p:nvPr>
        </p:nvSpPr>
        <p:spPr/>
        <p:txBody>
          <a:bodyPr/>
          <a:lstStyle/>
          <a:p>
            <a:fld id="{FC8395D5-316F-4494-8323-1C6EB2DA24B3}" type="datetimeFigureOut">
              <a:rPr lang="de-DE" smtClean="0"/>
              <a:t>26.06.2019</a:t>
            </a:fld>
            <a:endParaRPr lang="de-DE"/>
          </a:p>
        </p:txBody>
      </p:sp>
      <p:sp>
        <p:nvSpPr>
          <p:cNvPr id="6" name="Fußzeilenplatzhalter 5">
            <a:extLst>
              <a:ext uri="{FF2B5EF4-FFF2-40B4-BE49-F238E27FC236}">
                <a16:creationId xmlns:a16="http://schemas.microsoft.com/office/drawing/2014/main" id="{959FB843-BC11-43C2-8637-6131D0BF563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1C24339-A1D2-49BF-82A4-083F0BB4FC9E}"/>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896591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9BE90EC9-0C58-45EA-B380-475C462FCD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C4C6C65-CE4E-47B3-9794-2B30E8D54F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F307303-9E08-4CB3-AE27-7178AA8EAD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8395D5-316F-4494-8323-1C6EB2DA24B3}" type="datetimeFigureOut">
              <a:rPr lang="de-DE" smtClean="0"/>
              <a:t>26.06.2019</a:t>
            </a:fld>
            <a:endParaRPr lang="de-DE"/>
          </a:p>
        </p:txBody>
      </p:sp>
      <p:sp>
        <p:nvSpPr>
          <p:cNvPr id="5" name="Fußzeilenplatzhalter 4">
            <a:extLst>
              <a:ext uri="{FF2B5EF4-FFF2-40B4-BE49-F238E27FC236}">
                <a16:creationId xmlns:a16="http://schemas.microsoft.com/office/drawing/2014/main" id="{869D528E-678C-4FF3-9B92-3794588724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7DDB4D7E-4583-4A62-ADA5-78F0024D86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00DB1C-CAA2-443E-95E3-8284D907580D}" type="slidenum">
              <a:rPr lang="de-DE" smtClean="0"/>
              <a:t>‹Nr.›</a:t>
            </a:fld>
            <a:endParaRPr lang="de-DE"/>
          </a:p>
        </p:txBody>
      </p:sp>
    </p:spTree>
    <p:extLst>
      <p:ext uri="{BB962C8B-B14F-4D97-AF65-F5344CB8AC3E}">
        <p14:creationId xmlns:p14="http://schemas.microsoft.com/office/powerpoint/2010/main" val="681995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4499517"/>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modelling/Use_Case/LaHMa-Use_Case_Diagramm.png"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hyperlink" Target="modelling/Robustness_Analysis/LaHMa-Robustness_Analysis_Diagram.png" TargetMode="Externa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hyperlink" Target="modelling/Sequence_Diagrams/PNG-AboAbschlie&#223;en.png" TargetMode="External"/><Relationship Id="rId13" Type="http://schemas.openxmlformats.org/officeDocument/2006/relationships/hyperlink" Target="modelling/Sequence_Diagrams/LaHMa-change_prices-sequence_diagram.png" TargetMode="External"/><Relationship Id="rId3" Type="http://schemas.openxmlformats.org/officeDocument/2006/relationships/hyperlink" Target="modelling/Sequence_Diagrams/LaHMa-Ticket_loesen-sequence_diagram.png" TargetMode="External"/><Relationship Id="rId7" Type="http://schemas.openxmlformats.org/officeDocument/2006/relationships/hyperlink" Target="modelling/Sequence_Diagrams/LaHMa-Abonnent_ausfahren-sequence_diagram.png" TargetMode="External"/><Relationship Id="rId12" Type="http://schemas.openxmlformats.org/officeDocument/2006/relationships/hyperlink" Target="modelling/Sequence_Diagrams/LaHMa-get_Bilanz-sequence_diagram.png" TargetMode="External"/><Relationship Id="rId2" Type="http://schemas.openxmlformats.org/officeDocument/2006/relationships/hyperlink" Target="modelling/Sequence_Diagrams/LaHMa-Anzeigetafel-sequence_diagram.png" TargetMode="External"/><Relationship Id="rId1" Type="http://schemas.openxmlformats.org/officeDocument/2006/relationships/slideLayout" Target="../slideLayouts/slideLayout13.xml"/><Relationship Id="rId6" Type="http://schemas.openxmlformats.org/officeDocument/2006/relationships/hyperlink" Target="modelling/Sequence_Diagrams/PNG-AusfahrtKunde.png" TargetMode="External"/><Relationship Id="rId11" Type="http://schemas.openxmlformats.org/officeDocument/2006/relationships/hyperlink" Target="modelling/Sequence_Diagrams/PNGTicketVerloren.png" TargetMode="External"/><Relationship Id="rId5" Type="http://schemas.openxmlformats.org/officeDocument/2006/relationships/hyperlink" Target="modelling/Sequence_Diagrams/LaHMa-Ticket_entwerten-sequence_diagram.png" TargetMode="External"/><Relationship Id="rId15" Type="http://schemas.openxmlformats.org/officeDocument/2006/relationships/hyperlink" Target="modelling/Sequence_Diagrams/LaHMa-Serviceknopf-sequence_diagram.png" TargetMode="External"/><Relationship Id="rId10" Type="http://schemas.openxmlformats.org/officeDocument/2006/relationships/hyperlink" Target="modelling/Sequence_Diagrams/PNG-AboVerloren.png" TargetMode="External"/><Relationship Id="rId4" Type="http://schemas.openxmlformats.org/officeDocument/2006/relationships/hyperlink" Target="modelling/Sequence_Diagrams/LaHMa-Abonnent_einfahren-sequence_diagram.png" TargetMode="External"/><Relationship Id="rId9" Type="http://schemas.openxmlformats.org/officeDocument/2006/relationships/hyperlink" Target="modelling/Sequence_Diagrams/LaHMa-cancel_abo-sequence_diagram.png" TargetMode="External"/><Relationship Id="rId14" Type="http://schemas.openxmlformats.org/officeDocument/2006/relationships/hyperlink" Target="modelling/Sequence_Diagrams/LaHMa-change_maxAbo-sequence_diagram.png"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modelling/Class_Diagramm/PNG-KlassenDiagramm.png"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Grafik 4" descr="Ein Bild, das Himmel, draußen, Gebäude, Text enthält.&#10;&#10;Automatisch generierte Beschreibung">
            <a:extLst>
              <a:ext uri="{FF2B5EF4-FFF2-40B4-BE49-F238E27FC236}">
                <a16:creationId xmlns:a16="http://schemas.microsoft.com/office/drawing/2014/main" id="{A7D884C6-4BC6-4F68-975E-EB6FEED9BC5E}"/>
              </a:ext>
            </a:extLst>
          </p:cNvPr>
          <p:cNvPicPr>
            <a:picLocks noChangeAspect="1"/>
          </p:cNvPicPr>
          <p:nvPr/>
        </p:nvPicPr>
        <p:blipFill rotWithShape="1">
          <a:blip r:embed="rId2">
            <a:extLst>
              <a:ext uri="{28A0092B-C50C-407E-A947-70E740481C1C}">
                <a14:useLocalDpi xmlns:a14="http://schemas.microsoft.com/office/drawing/2010/main" val="0"/>
              </a:ext>
            </a:extLst>
          </a:blip>
          <a:srcRect t="20572" b="18945"/>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el 1">
            <a:extLst>
              <a:ext uri="{FF2B5EF4-FFF2-40B4-BE49-F238E27FC236}">
                <a16:creationId xmlns:a16="http://schemas.microsoft.com/office/drawing/2014/main" id="{ECB5C0CC-9B05-4C61-A2C6-40A2819777E0}"/>
              </a:ext>
            </a:extLst>
          </p:cNvPr>
          <p:cNvSpPr>
            <a:spLocks noGrp="1"/>
          </p:cNvSpPr>
          <p:nvPr>
            <p:ph type="ctrTitle"/>
          </p:nvPr>
        </p:nvSpPr>
        <p:spPr>
          <a:xfrm>
            <a:off x="8022021" y="3231931"/>
            <a:ext cx="3852041" cy="1834056"/>
          </a:xfrm>
        </p:spPr>
        <p:txBody>
          <a:bodyPr>
            <a:normAutofit/>
          </a:bodyPr>
          <a:lstStyle/>
          <a:p>
            <a:r>
              <a:rPr lang="de-DE" sz="4000" dirty="0"/>
              <a:t>Parkhaus</a:t>
            </a:r>
            <a:br>
              <a:rPr lang="de-DE" sz="4000" dirty="0"/>
            </a:br>
            <a:r>
              <a:rPr lang="de-DE" sz="4000" dirty="0"/>
              <a:t>Projekt</a:t>
            </a:r>
          </a:p>
        </p:txBody>
      </p:sp>
      <p:sp>
        <p:nvSpPr>
          <p:cNvPr id="3" name="Untertitel 2">
            <a:extLst>
              <a:ext uri="{FF2B5EF4-FFF2-40B4-BE49-F238E27FC236}">
                <a16:creationId xmlns:a16="http://schemas.microsoft.com/office/drawing/2014/main" id="{CA8232F7-6459-46CE-8FB6-B59D15D54D4B}"/>
              </a:ext>
            </a:extLst>
          </p:cNvPr>
          <p:cNvSpPr>
            <a:spLocks noGrp="1"/>
          </p:cNvSpPr>
          <p:nvPr>
            <p:ph type="subTitle" idx="1"/>
          </p:nvPr>
        </p:nvSpPr>
        <p:spPr>
          <a:xfrm>
            <a:off x="7782910" y="5242675"/>
            <a:ext cx="4330262" cy="683284"/>
          </a:xfrm>
        </p:spPr>
        <p:txBody>
          <a:bodyPr>
            <a:normAutofit/>
          </a:bodyPr>
          <a:lstStyle/>
          <a:p>
            <a:r>
              <a:rPr lang="de-DE" sz="2000" dirty="0"/>
              <a:t>Maximilian Feser, Hannah Freudenberger, Lars Wiebach</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1730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AA8576-6545-47B5-A5D1-0E00F93A9596}"/>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Implementierung</a:t>
            </a:r>
          </a:p>
        </p:txBody>
      </p:sp>
      <p:sp>
        <p:nvSpPr>
          <p:cNvPr id="3" name="Rechteck 2">
            <a:extLst>
              <a:ext uri="{FF2B5EF4-FFF2-40B4-BE49-F238E27FC236}">
                <a16:creationId xmlns:a16="http://schemas.microsoft.com/office/drawing/2014/main" id="{35B5627B-B4AA-4BF5-9731-2DC8F5876B89}"/>
              </a:ext>
            </a:extLst>
          </p:cNvPr>
          <p:cNvSpPr/>
          <p:nvPr/>
        </p:nvSpPr>
        <p:spPr>
          <a:xfrm>
            <a:off x="838200" y="1816258"/>
            <a:ext cx="6557010" cy="369332"/>
          </a:xfrm>
          <a:prstGeom prst="rect">
            <a:avLst/>
          </a:prstGeom>
        </p:spPr>
        <p:txBody>
          <a:bodyPr wrap="square">
            <a:spAutoFit/>
          </a:bodyPr>
          <a:lstStyle/>
          <a:p>
            <a:r>
              <a:rPr lang="de-DE" dirty="0">
                <a:solidFill>
                  <a:srgbClr val="FFFFFF"/>
                </a:solidFill>
              </a:rPr>
              <a:t>Parkhaus</a:t>
            </a:r>
          </a:p>
        </p:txBody>
      </p:sp>
    </p:spTree>
    <p:extLst>
      <p:ext uri="{BB962C8B-B14F-4D97-AF65-F5344CB8AC3E}">
        <p14:creationId xmlns:p14="http://schemas.microsoft.com/office/powerpoint/2010/main" val="1922378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fik 3" descr="Ein Bild, das Himmel, draußen, Gebäude, Text enthält.&#10;&#10;Automatisch generierte Beschreibung">
            <a:extLst>
              <a:ext uri="{FF2B5EF4-FFF2-40B4-BE49-F238E27FC236}">
                <a16:creationId xmlns:a16="http://schemas.microsoft.com/office/drawing/2014/main" id="{B958340B-704C-445E-B7F7-636AFD309929}"/>
              </a:ext>
            </a:extLst>
          </p:cNvPr>
          <p:cNvPicPr>
            <a:picLocks noChangeAspect="1"/>
          </p:cNvPicPr>
          <p:nvPr/>
        </p:nvPicPr>
        <p:blipFill rotWithShape="1">
          <a:blip r:embed="rId2">
            <a:alphaModFix amt="35000"/>
          </a:blip>
          <a:srcRect/>
          <a:stretch/>
        </p:blipFill>
        <p:spPr>
          <a:xfrm>
            <a:off x="0" y="0"/>
            <a:ext cx="12192000" cy="6857999"/>
          </a:xfrm>
          <a:prstGeom prst="rect">
            <a:avLst/>
          </a:prstGeom>
        </p:spPr>
      </p:pic>
      <p:sp>
        <p:nvSpPr>
          <p:cNvPr id="2" name="Titel 1">
            <a:extLst>
              <a:ext uri="{FF2B5EF4-FFF2-40B4-BE49-F238E27FC236}">
                <a16:creationId xmlns:a16="http://schemas.microsoft.com/office/drawing/2014/main" id="{E05449DB-D29A-4E72-9D47-0E867D258BA6}"/>
              </a:ext>
            </a:extLst>
          </p:cNvPr>
          <p:cNvSpPr>
            <a:spLocks noGrp="1"/>
          </p:cNvSpPr>
          <p:nvPr>
            <p:ph type="title"/>
          </p:nvPr>
        </p:nvSpPr>
        <p:spPr>
          <a:xfrm>
            <a:off x="838200" y="365125"/>
            <a:ext cx="10515600" cy="1325563"/>
          </a:xfrm>
        </p:spPr>
        <p:txBody>
          <a:bodyPr>
            <a:normAutofit/>
          </a:bodyPr>
          <a:lstStyle/>
          <a:p>
            <a:r>
              <a:rPr lang="de-DE">
                <a:solidFill>
                  <a:srgbClr val="FFFFFF"/>
                </a:solidFill>
              </a:rPr>
              <a:t>Unsere Vorgehensweise:</a:t>
            </a: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1"/>
          </p:nvPr>
        </p:nvSpPr>
        <p:spPr>
          <a:xfrm>
            <a:off x="838200" y="1825625"/>
            <a:ext cx="10515600" cy="4351338"/>
          </a:xfrm>
        </p:spPr>
        <p:txBody>
          <a:bodyPr>
            <a:normAutofit/>
          </a:bodyPr>
          <a:lstStyle/>
          <a:p>
            <a:r>
              <a:rPr lang="de-DE">
                <a:solidFill>
                  <a:srgbClr val="FFFFFF"/>
                </a:solidFill>
              </a:rPr>
              <a:t>User Stories</a:t>
            </a:r>
          </a:p>
          <a:p>
            <a:r>
              <a:rPr lang="de-DE">
                <a:solidFill>
                  <a:srgbClr val="FFFFFF"/>
                </a:solidFill>
              </a:rPr>
              <a:t>Digitalisierungskonzept</a:t>
            </a:r>
          </a:p>
          <a:p>
            <a:r>
              <a:rPr lang="de-DE">
                <a:solidFill>
                  <a:srgbClr val="FFFFFF"/>
                </a:solidFill>
              </a:rPr>
              <a:t>Use Case Diagramm</a:t>
            </a:r>
          </a:p>
          <a:p>
            <a:r>
              <a:rPr lang="de-DE">
                <a:solidFill>
                  <a:srgbClr val="FFFFFF"/>
                </a:solidFill>
              </a:rPr>
              <a:t>Robustheitsanalyse</a:t>
            </a:r>
          </a:p>
          <a:p>
            <a:r>
              <a:rPr lang="de-DE">
                <a:solidFill>
                  <a:srgbClr val="FFFFFF"/>
                </a:solidFill>
              </a:rPr>
              <a:t>Sequenz Diagramm</a:t>
            </a:r>
          </a:p>
          <a:p>
            <a:r>
              <a:rPr lang="de-DE">
                <a:solidFill>
                  <a:srgbClr val="FFFFFF"/>
                </a:solidFill>
              </a:rPr>
              <a:t>Klassen Diagramm</a:t>
            </a:r>
          </a:p>
          <a:p>
            <a:r>
              <a:rPr lang="de-DE">
                <a:solidFill>
                  <a:srgbClr val="FFFFFF"/>
                </a:solidFill>
              </a:rPr>
              <a:t>Unit Test </a:t>
            </a:r>
          </a:p>
          <a:p>
            <a:r>
              <a:rPr lang="de-DE">
                <a:solidFill>
                  <a:srgbClr val="FFFFFF"/>
                </a:solidFill>
              </a:rPr>
              <a:t>Implementierung</a:t>
            </a:r>
          </a:p>
        </p:txBody>
      </p:sp>
    </p:spTree>
    <p:extLst>
      <p:ext uri="{BB962C8B-B14F-4D97-AF65-F5344CB8AC3E}">
        <p14:creationId xmlns:p14="http://schemas.microsoft.com/office/powerpoint/2010/main" val="1944767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fik 10" descr="Ein Bild, das Himmel, draußen, Gebäude, Text enthält.&#10;&#10;Automatisch generierte Beschreibung">
            <a:extLst>
              <a:ext uri="{FF2B5EF4-FFF2-40B4-BE49-F238E27FC236}">
                <a16:creationId xmlns:a16="http://schemas.microsoft.com/office/drawing/2014/main" id="{3A68EB3D-5386-4377-9134-BCC132F599F3}"/>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20572" b="18945"/>
          <a:stretch/>
        </p:blipFill>
        <p:spPr>
          <a:xfrm>
            <a:off x="20" y="10"/>
            <a:ext cx="12191980" cy="6857990"/>
          </a:xfrm>
          <a:prstGeom prst="rect">
            <a:avLst/>
          </a:prstGeom>
        </p:spPr>
      </p:pic>
      <p:sp>
        <p:nvSpPr>
          <p:cNvPr id="2" name="Titel 1">
            <a:extLst>
              <a:ext uri="{FF2B5EF4-FFF2-40B4-BE49-F238E27FC236}">
                <a16:creationId xmlns:a16="http://schemas.microsoft.com/office/drawing/2014/main" id="{E05449DB-D29A-4E72-9D47-0E867D258BA6}"/>
              </a:ext>
            </a:extLst>
          </p:cNvPr>
          <p:cNvSpPr>
            <a:spLocks noGrp="1"/>
          </p:cNvSpPr>
          <p:nvPr>
            <p:ph type="title"/>
          </p:nvPr>
        </p:nvSpPr>
        <p:spPr>
          <a:xfrm>
            <a:off x="838200" y="365125"/>
            <a:ext cx="10515600" cy="1325563"/>
          </a:xfrm>
        </p:spPr>
        <p:txBody>
          <a:bodyPr>
            <a:normAutofit/>
          </a:bodyPr>
          <a:lstStyle/>
          <a:p>
            <a:r>
              <a:rPr lang="de-DE">
                <a:solidFill>
                  <a:srgbClr val="FFFFFF"/>
                </a:solidFill>
              </a:rPr>
              <a:t>User Stories</a:t>
            </a:r>
            <a:endParaRPr lang="de-DE" dirty="0">
              <a:solidFill>
                <a:srgbClr val="FFFFFF"/>
              </a:solidFill>
            </a:endParaRP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1"/>
          </p:nvPr>
        </p:nvSpPr>
        <p:spPr>
          <a:xfrm>
            <a:off x="838200" y="1825625"/>
            <a:ext cx="10515600" cy="4351338"/>
          </a:xfrm>
        </p:spPr>
        <p:txBody>
          <a:bodyPr>
            <a:normAutofit/>
          </a:bodyPr>
          <a:lstStyle/>
          <a:p>
            <a:r>
              <a:rPr lang="de-DE">
                <a:solidFill>
                  <a:srgbClr val="FFFFFF"/>
                </a:solidFill>
              </a:rPr>
              <a:t>Akteure:</a:t>
            </a:r>
          </a:p>
          <a:p>
            <a:pPr lvl="1"/>
            <a:r>
              <a:rPr lang="de-DE">
                <a:solidFill>
                  <a:srgbClr val="FFFFFF"/>
                </a:solidFill>
              </a:rPr>
              <a:t>Kunde</a:t>
            </a:r>
          </a:p>
          <a:p>
            <a:pPr lvl="1"/>
            <a:r>
              <a:rPr lang="de-DE">
                <a:solidFill>
                  <a:srgbClr val="FFFFFF"/>
                </a:solidFill>
              </a:rPr>
              <a:t>Abonnent</a:t>
            </a:r>
          </a:p>
          <a:p>
            <a:pPr lvl="1"/>
            <a:r>
              <a:rPr lang="de-DE">
                <a:solidFill>
                  <a:srgbClr val="FFFFFF"/>
                </a:solidFill>
              </a:rPr>
              <a:t>Manager</a:t>
            </a:r>
            <a:endParaRPr lang="de-DE" dirty="0">
              <a:solidFill>
                <a:srgbClr val="FFFFFF"/>
              </a:solidFill>
            </a:endParaRPr>
          </a:p>
        </p:txBody>
      </p:sp>
      <p:pic>
        <p:nvPicPr>
          <p:cNvPr id="12" name="Grafik 11">
            <a:extLst>
              <a:ext uri="{FF2B5EF4-FFF2-40B4-BE49-F238E27FC236}">
                <a16:creationId xmlns:a16="http://schemas.microsoft.com/office/drawing/2014/main" id="{A0FF2B7F-C7AF-4E3D-85F2-70CE94197DC8}"/>
              </a:ext>
            </a:extLst>
          </p:cNvPr>
          <p:cNvPicPr>
            <a:picLocks noChangeAspect="1"/>
          </p:cNvPicPr>
          <p:nvPr/>
        </p:nvPicPr>
        <p:blipFill>
          <a:blip r:embed="rId3"/>
          <a:stretch>
            <a:fillRect/>
          </a:stretch>
        </p:blipFill>
        <p:spPr>
          <a:xfrm>
            <a:off x="5381625" y="104775"/>
            <a:ext cx="6391275" cy="6648450"/>
          </a:xfrm>
          <a:prstGeom prst="rect">
            <a:avLst/>
          </a:prstGeom>
        </p:spPr>
      </p:pic>
    </p:spTree>
    <p:extLst>
      <p:ext uri="{BB962C8B-B14F-4D97-AF65-F5344CB8AC3E}">
        <p14:creationId xmlns:p14="http://schemas.microsoft.com/office/powerpoint/2010/main" val="278775755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5449DB-D29A-4E72-9D47-0E867D258BA6}"/>
              </a:ext>
            </a:extLst>
          </p:cNvPr>
          <p:cNvSpPr>
            <a:spLocks noGrp="1"/>
          </p:cNvSpPr>
          <p:nvPr>
            <p:ph type="title" idx="4294967295"/>
          </p:nvPr>
        </p:nvSpPr>
        <p:spPr>
          <a:xfrm>
            <a:off x="960120" y="338295"/>
            <a:ext cx="10515600" cy="1325563"/>
          </a:xfrm>
          <a:prstGeom prst="rect">
            <a:avLst/>
          </a:prstGeom>
        </p:spPr>
        <p:txBody>
          <a:bodyPr>
            <a:normAutofit/>
          </a:bodyPr>
          <a:lstStyle/>
          <a:p>
            <a:r>
              <a:rPr lang="de-DE" dirty="0">
                <a:solidFill>
                  <a:srgbClr val="FFFFFF"/>
                </a:solidFill>
              </a:rPr>
              <a:t>Digitalisierungskonzept</a:t>
            </a: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4294967295"/>
          </p:nvPr>
        </p:nvSpPr>
        <p:spPr>
          <a:xfrm>
            <a:off x="960120" y="2325094"/>
            <a:ext cx="10515600" cy="4351338"/>
          </a:xfrm>
          <a:prstGeom prst="rect">
            <a:avLst/>
          </a:prstGeom>
        </p:spPr>
        <p:txBody>
          <a:bodyPr>
            <a:normAutofit/>
          </a:bodyPr>
          <a:lstStyle/>
          <a:p>
            <a:pPr marL="0" indent="0">
              <a:buNone/>
            </a:pPr>
            <a:r>
              <a:rPr lang="de-DE" dirty="0">
                <a:solidFill>
                  <a:srgbClr val="FFFFFF"/>
                </a:solidFill>
              </a:rPr>
              <a:t>„Unter dem Begriff der Digitalisierung, mit Hinsicht auf das Parkhausprojekt, verstehen wir das Bestreben möglichst viele analoge Aspekte des Betriebs in ihr digitales Pendant zu transformieren, um dadurch einen Mehrwert für Wirtschaftlichkeit und Benutzerfreundlichkeit zu erzielen.“</a:t>
            </a:r>
          </a:p>
          <a:p>
            <a:pPr marL="0" indent="0">
              <a:buNone/>
            </a:pPr>
            <a:endParaRPr lang="de-DE" dirty="0">
              <a:solidFill>
                <a:srgbClr val="FFFFFF"/>
              </a:solidFill>
            </a:endParaRPr>
          </a:p>
        </p:txBody>
      </p:sp>
    </p:spTree>
    <p:extLst>
      <p:ext uri="{BB962C8B-B14F-4D97-AF65-F5344CB8AC3E}">
        <p14:creationId xmlns:p14="http://schemas.microsoft.com/office/powerpoint/2010/main" val="130687513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59E3AEE-B3E1-4641-A1CE-A32AE908667A}"/>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Kanban Board</a:t>
            </a:r>
          </a:p>
        </p:txBody>
      </p:sp>
      <p:pic>
        <p:nvPicPr>
          <p:cNvPr id="7" name="Grafik 6" descr="Ein Bild, das Screenshot enthält.&#10;&#10;Automatisch generierte Beschreibung">
            <a:extLst>
              <a:ext uri="{FF2B5EF4-FFF2-40B4-BE49-F238E27FC236}">
                <a16:creationId xmlns:a16="http://schemas.microsoft.com/office/drawing/2014/main" id="{EABB8CD7-95BD-4FAE-8309-B8CD6A5CC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7041" y="1001076"/>
            <a:ext cx="6468679" cy="4527061"/>
          </a:xfrm>
          <a:prstGeom prst="rect">
            <a:avLst/>
          </a:prstGeom>
        </p:spPr>
      </p:pic>
      <p:pic>
        <p:nvPicPr>
          <p:cNvPr id="9" name="Grafik 8" descr="Ein Bild, das Screenshot enthält.&#10;&#10;Automatisch generierte Beschreibung">
            <a:extLst>
              <a:ext uri="{FF2B5EF4-FFF2-40B4-BE49-F238E27FC236}">
                <a16:creationId xmlns:a16="http://schemas.microsoft.com/office/drawing/2014/main" id="{B68C585D-B442-4776-83C9-5CD867D83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260" y="1663858"/>
            <a:ext cx="9711696" cy="4855848"/>
          </a:xfrm>
          <a:prstGeom prst="rect">
            <a:avLst/>
          </a:prstGeom>
        </p:spPr>
      </p:pic>
    </p:spTree>
    <p:extLst>
      <p:ext uri="{BB962C8B-B14F-4D97-AF65-F5344CB8AC3E}">
        <p14:creationId xmlns:p14="http://schemas.microsoft.com/office/powerpoint/2010/main" val="3340223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C1C614A3-96AD-4023-B793-C1AEE02630FF}"/>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Use Case Diagramm</a:t>
            </a:r>
          </a:p>
        </p:txBody>
      </p:sp>
      <p:sp>
        <p:nvSpPr>
          <p:cNvPr id="5" name="Inhaltsplatzhalter 2">
            <a:extLst>
              <a:ext uri="{FF2B5EF4-FFF2-40B4-BE49-F238E27FC236}">
                <a16:creationId xmlns:a16="http://schemas.microsoft.com/office/drawing/2014/main" id="{0CF60C98-CD92-4E89-A252-A1530861BD68}"/>
              </a:ext>
            </a:extLst>
          </p:cNvPr>
          <p:cNvSpPr txBox="1">
            <a:spLocks/>
          </p:cNvSpPr>
          <p:nvPr/>
        </p:nvSpPr>
        <p:spPr>
          <a:xfrm>
            <a:off x="838200" y="150558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de-DE" dirty="0">
              <a:solidFill>
                <a:srgbClr val="FFFFFF"/>
              </a:solidFill>
            </a:endParaRPr>
          </a:p>
        </p:txBody>
      </p:sp>
      <p:sp>
        <p:nvSpPr>
          <p:cNvPr id="6" name="Inhaltsplatzhalter 2">
            <a:extLst>
              <a:ext uri="{FF2B5EF4-FFF2-40B4-BE49-F238E27FC236}">
                <a16:creationId xmlns:a16="http://schemas.microsoft.com/office/drawing/2014/main" id="{CDC9EB3D-A598-43BB-81FD-4C9FEAE83FF4}"/>
              </a:ext>
            </a:extLst>
          </p:cNvPr>
          <p:cNvSpPr txBox="1">
            <a:spLocks/>
          </p:cNvSpPr>
          <p:nvPr/>
        </p:nvSpPr>
        <p:spPr>
          <a:xfrm>
            <a:off x="990600" y="165798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de-DE" dirty="0">
              <a:solidFill>
                <a:srgbClr val="FFFFFF"/>
              </a:solidFill>
            </a:endParaRPr>
          </a:p>
        </p:txBody>
      </p:sp>
      <p:sp>
        <p:nvSpPr>
          <p:cNvPr id="7" name="Rechteck 6">
            <a:extLst>
              <a:ext uri="{FF2B5EF4-FFF2-40B4-BE49-F238E27FC236}">
                <a16:creationId xmlns:a16="http://schemas.microsoft.com/office/drawing/2014/main" id="{BDF559A1-C890-4D63-8215-6CEF5F56D099}"/>
              </a:ext>
            </a:extLst>
          </p:cNvPr>
          <p:cNvSpPr/>
          <p:nvPr/>
        </p:nvSpPr>
        <p:spPr>
          <a:xfrm>
            <a:off x="960120" y="1816258"/>
            <a:ext cx="6557010" cy="369332"/>
          </a:xfrm>
          <a:prstGeom prst="rect">
            <a:avLst/>
          </a:prstGeom>
        </p:spPr>
        <p:txBody>
          <a:bodyPr wrap="square">
            <a:spAutoFit/>
          </a:bodyPr>
          <a:lstStyle/>
          <a:p>
            <a:r>
              <a:rPr lang="de-DE" dirty="0">
                <a:solidFill>
                  <a:srgbClr val="FFFFFF"/>
                </a:solidFill>
                <a:hlinkClick r:id="rId2" action="ppaction://hlinkfile"/>
              </a:rPr>
              <a:t>Use Case</a:t>
            </a:r>
            <a:endParaRPr lang="de-DE" dirty="0">
              <a:solidFill>
                <a:srgbClr val="FFFFFF"/>
              </a:solidFill>
            </a:endParaRPr>
          </a:p>
        </p:txBody>
      </p:sp>
    </p:spTree>
    <p:extLst>
      <p:ext uri="{BB962C8B-B14F-4D97-AF65-F5344CB8AC3E}">
        <p14:creationId xmlns:p14="http://schemas.microsoft.com/office/powerpoint/2010/main" val="1534142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52DBE8-D256-4E57-AC90-36CCD6757988}"/>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Robustheitsanalyse</a:t>
            </a:r>
          </a:p>
        </p:txBody>
      </p:sp>
      <p:sp>
        <p:nvSpPr>
          <p:cNvPr id="3" name="Rechteck 2">
            <a:extLst>
              <a:ext uri="{FF2B5EF4-FFF2-40B4-BE49-F238E27FC236}">
                <a16:creationId xmlns:a16="http://schemas.microsoft.com/office/drawing/2014/main" id="{3F93A98E-F92D-43DE-B2D1-F74AED3D85F6}"/>
              </a:ext>
            </a:extLst>
          </p:cNvPr>
          <p:cNvSpPr/>
          <p:nvPr/>
        </p:nvSpPr>
        <p:spPr>
          <a:xfrm>
            <a:off x="960120" y="1816258"/>
            <a:ext cx="6557010" cy="369332"/>
          </a:xfrm>
          <a:prstGeom prst="rect">
            <a:avLst/>
          </a:prstGeom>
        </p:spPr>
        <p:txBody>
          <a:bodyPr wrap="square">
            <a:spAutoFit/>
          </a:bodyPr>
          <a:lstStyle/>
          <a:p>
            <a:r>
              <a:rPr lang="de-DE" dirty="0">
                <a:solidFill>
                  <a:srgbClr val="FFFFFF"/>
                </a:solidFill>
                <a:hlinkClick r:id="rId2" action="ppaction://hlinkfile"/>
              </a:rPr>
              <a:t>Robustheitsanalyse</a:t>
            </a:r>
            <a:endParaRPr lang="de-DE" dirty="0">
              <a:solidFill>
                <a:srgbClr val="FFFFFF"/>
              </a:solidFill>
            </a:endParaRPr>
          </a:p>
        </p:txBody>
      </p:sp>
    </p:spTree>
    <p:extLst>
      <p:ext uri="{BB962C8B-B14F-4D97-AF65-F5344CB8AC3E}">
        <p14:creationId xmlns:p14="http://schemas.microsoft.com/office/powerpoint/2010/main" val="4216291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EF306E-3B77-47C6-877B-AB0AD88C7682}"/>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Sequenzdiagramme</a:t>
            </a:r>
          </a:p>
        </p:txBody>
      </p:sp>
      <p:sp>
        <p:nvSpPr>
          <p:cNvPr id="3" name="Rechteck 2">
            <a:extLst>
              <a:ext uri="{FF2B5EF4-FFF2-40B4-BE49-F238E27FC236}">
                <a16:creationId xmlns:a16="http://schemas.microsoft.com/office/drawing/2014/main" id="{3BDD6EC6-3027-4363-A1AE-2493BE784A93}"/>
              </a:ext>
            </a:extLst>
          </p:cNvPr>
          <p:cNvSpPr/>
          <p:nvPr/>
        </p:nvSpPr>
        <p:spPr>
          <a:xfrm>
            <a:off x="838200" y="1816258"/>
            <a:ext cx="6557010" cy="4247317"/>
          </a:xfrm>
          <a:prstGeom prst="rect">
            <a:avLst/>
          </a:prstGeom>
        </p:spPr>
        <p:txBody>
          <a:bodyPr wrap="square">
            <a:spAutoFit/>
          </a:bodyPr>
          <a:lstStyle/>
          <a:p>
            <a:pPr marL="285750" indent="-285750">
              <a:buFont typeface="Arial" panose="020B0604020202020204" pitchFamily="34" charset="0"/>
              <a:buChar char="•"/>
            </a:pPr>
            <a:r>
              <a:rPr lang="de-DE" dirty="0">
                <a:solidFill>
                  <a:srgbClr val="FFFFFF"/>
                </a:solidFill>
                <a:hlinkClick r:id="rId2" action="ppaction://hlinkfile"/>
              </a:rPr>
              <a:t>Anzeigetafel</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3" action="ppaction://hlinkfile"/>
              </a:rPr>
              <a:t>Einfahren (Kunde)</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4" action="ppaction://hlinkfile"/>
              </a:rPr>
              <a:t>Einfahren (Abonnent)</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5" action="ppaction://hlinkfile"/>
              </a:rPr>
              <a:t>Ticket entwerten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6" action="ppaction://hlinkfile"/>
              </a:rPr>
              <a:t>Ausfahren (Kunde)</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7" action="ppaction://hlinkfile"/>
              </a:rPr>
              <a:t>Ausfahren(Abonnent)</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8" action="ppaction://hlinkfile"/>
              </a:rPr>
              <a:t>Abo abschließen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9" action="ppaction://hlinkfile"/>
              </a:rPr>
              <a:t>Abo kündigen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0" action="ppaction://hlinkfile"/>
              </a:rPr>
              <a:t>Abo verlieren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1" action="ppaction://hlinkfile"/>
              </a:rPr>
              <a:t>Ticket verlieren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2" action="ppaction://hlinkfile"/>
              </a:rPr>
              <a:t>Bilanzen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3" action="ppaction://hlinkfile"/>
              </a:rPr>
              <a:t>Preise ändern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4" action="ppaction://hlinkfile"/>
              </a:rPr>
              <a:t>Abo-Zahl ändern</a:t>
            </a:r>
            <a:endParaRPr lang="de-DE" dirty="0">
              <a:solidFill>
                <a:srgbClr val="FFFFFF"/>
              </a:solidFill>
            </a:endParaRPr>
          </a:p>
          <a:p>
            <a:pPr marL="285750" indent="-285750">
              <a:buFont typeface="Arial" panose="020B0604020202020204" pitchFamily="34" charset="0"/>
              <a:buChar char="•"/>
            </a:pPr>
            <a:r>
              <a:rPr lang="de-DE" dirty="0">
                <a:solidFill>
                  <a:srgbClr val="FFFFFF"/>
                </a:solidFill>
                <a:hlinkClick r:id="rId15" action="ppaction://hlinkfile"/>
              </a:rPr>
              <a:t>Service-Knopf</a:t>
            </a:r>
            <a:endParaRPr lang="de-DE" dirty="0">
              <a:solidFill>
                <a:srgbClr val="FFFFFF"/>
              </a:solidFill>
            </a:endParaRPr>
          </a:p>
          <a:p>
            <a:endParaRPr lang="de-DE" dirty="0">
              <a:solidFill>
                <a:srgbClr val="FFFFFF"/>
              </a:solidFill>
            </a:endParaRPr>
          </a:p>
        </p:txBody>
      </p:sp>
    </p:spTree>
    <p:extLst>
      <p:ext uri="{BB962C8B-B14F-4D97-AF65-F5344CB8AC3E}">
        <p14:creationId xmlns:p14="http://schemas.microsoft.com/office/powerpoint/2010/main" val="6655807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AA8576-6545-47B5-A5D1-0E00F93A9596}"/>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Klassendiagramm</a:t>
            </a:r>
          </a:p>
        </p:txBody>
      </p:sp>
      <p:sp>
        <p:nvSpPr>
          <p:cNvPr id="3" name="Rechteck 2">
            <a:extLst>
              <a:ext uri="{FF2B5EF4-FFF2-40B4-BE49-F238E27FC236}">
                <a16:creationId xmlns:a16="http://schemas.microsoft.com/office/drawing/2014/main" id="{35B5627B-B4AA-4BF5-9731-2DC8F5876B89}"/>
              </a:ext>
            </a:extLst>
          </p:cNvPr>
          <p:cNvSpPr/>
          <p:nvPr/>
        </p:nvSpPr>
        <p:spPr>
          <a:xfrm>
            <a:off x="838200" y="1816258"/>
            <a:ext cx="6557010" cy="369332"/>
          </a:xfrm>
          <a:prstGeom prst="rect">
            <a:avLst/>
          </a:prstGeom>
        </p:spPr>
        <p:txBody>
          <a:bodyPr wrap="square">
            <a:spAutoFit/>
          </a:bodyPr>
          <a:lstStyle/>
          <a:p>
            <a:r>
              <a:rPr lang="de-DE" dirty="0">
                <a:solidFill>
                  <a:srgbClr val="FFFFFF"/>
                </a:solidFill>
                <a:hlinkClick r:id="rId2" action="ppaction://hlinkfile"/>
              </a:rPr>
              <a:t>Klassendiagramm</a:t>
            </a:r>
            <a:endParaRPr lang="de-DE" dirty="0">
              <a:solidFill>
                <a:srgbClr val="FFFFFF"/>
              </a:solidFill>
            </a:endParaRPr>
          </a:p>
        </p:txBody>
      </p:sp>
    </p:spTree>
    <p:extLst>
      <p:ext uri="{BB962C8B-B14F-4D97-AF65-F5344CB8AC3E}">
        <p14:creationId xmlns:p14="http://schemas.microsoft.com/office/powerpoint/2010/main" val="174643275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oryboard-Layout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ontrol xmlns="http://schemas.microsoft.com/VisualStudio/2011/storyboarding/control">
  <Id Name="6c56926f-a0f2-49c1-8a9b-631c74ec3bd3" Revision="1" Stencil="System.MyShapes" StencilVersion="1.0"/>
</Control>
</file>

<file path=customXml/item2.xml><?xml version="1.0" encoding="utf-8"?>
<Control xmlns="http://schemas.microsoft.com/VisualStudio/2011/storyboarding/control">
  <Id Name="6c56926f-a0f2-49c1-8a9b-631c74ec3bd3" Revision="1" Stencil="System.MyShapes" StencilVersion="1.0"/>
</Control>
</file>

<file path=customXml/item3.xml><?xml version="1.0" encoding="utf-8"?>
<Control xmlns="http://schemas.microsoft.com/VisualStudio/2011/storyboarding/control">
  <Id Name="6c56926f-a0f2-49c1-8a9b-631c74ec3bd3" Revision="1" Stencil="System.MyShapes" StencilVersion="1.0"/>
</Control>
</file>

<file path=customXml/itemProps1.xml><?xml version="1.0" encoding="utf-8"?>
<ds:datastoreItem xmlns:ds="http://schemas.openxmlformats.org/officeDocument/2006/customXml" ds:itemID="{6CEE78CE-737E-4B95-A8BF-5E22034547D1}">
  <ds:schemaRefs>
    <ds:schemaRef ds:uri="http://schemas.microsoft.com/VisualStudio/2011/storyboarding/control"/>
  </ds:schemaRefs>
</ds:datastoreItem>
</file>

<file path=customXml/itemProps2.xml><?xml version="1.0" encoding="utf-8"?>
<ds:datastoreItem xmlns:ds="http://schemas.openxmlformats.org/officeDocument/2006/customXml" ds:itemID="{E969EF61-6B08-48E6-85E0-67E16605248F}">
  <ds:schemaRefs>
    <ds:schemaRef ds:uri="http://schemas.microsoft.com/VisualStudio/2011/storyboarding/control"/>
  </ds:schemaRefs>
</ds:datastoreItem>
</file>

<file path=customXml/itemProps3.xml><?xml version="1.0" encoding="utf-8"?>
<ds:datastoreItem xmlns:ds="http://schemas.openxmlformats.org/officeDocument/2006/customXml" ds:itemID="{C0953E8A-8348-4647-8B53-B4265950B7AF}">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0</TotalTime>
  <Words>122</Words>
  <Application>Microsoft Office PowerPoint</Application>
  <PresentationFormat>Breitbild</PresentationFormat>
  <Paragraphs>42</Paragraphs>
  <Slides>10</Slides>
  <Notes>0</Notes>
  <HiddenSlides>0</HiddenSlides>
  <MMClips>0</MMClips>
  <ScaleCrop>false</ScaleCrop>
  <HeadingPairs>
    <vt:vector size="6" baseType="variant">
      <vt:variant>
        <vt:lpstr>Verwendete Schriftarten</vt:lpstr>
      </vt:variant>
      <vt:variant>
        <vt:i4>3</vt:i4>
      </vt:variant>
      <vt:variant>
        <vt:lpstr>Design</vt:lpstr>
      </vt:variant>
      <vt:variant>
        <vt:i4>2</vt:i4>
      </vt:variant>
      <vt:variant>
        <vt:lpstr>Folientitel</vt:lpstr>
      </vt:variant>
      <vt:variant>
        <vt:i4>10</vt:i4>
      </vt:variant>
    </vt:vector>
  </HeadingPairs>
  <TitlesOfParts>
    <vt:vector size="15" baseType="lpstr">
      <vt:lpstr>Arial</vt:lpstr>
      <vt:lpstr>Calibri</vt:lpstr>
      <vt:lpstr>Calibri Light</vt:lpstr>
      <vt:lpstr>Office</vt:lpstr>
      <vt:lpstr>Storyboard-Layouts</vt:lpstr>
      <vt:lpstr>Parkhaus Projekt</vt:lpstr>
      <vt:lpstr>Unsere Vorgehensweise:</vt:lpstr>
      <vt:lpstr>User Stories</vt:lpstr>
      <vt:lpstr>Digitalisierungskonzept</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Parkhaus Projekt</dc:title>
  <dc:creator>lars.wiebach@365h-brs.de</dc:creator>
  <cp:lastModifiedBy>lars.wiebach@365h-brs.de</cp:lastModifiedBy>
  <cp:revision>9</cp:revision>
  <dcterms:created xsi:type="dcterms:W3CDTF">2019-06-26T10:19:20Z</dcterms:created>
  <dcterms:modified xsi:type="dcterms:W3CDTF">2019-06-26T12:36:23Z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